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notesMasterIdLst>
    <p:notesMasterId r:id="rId17"/>
  </p:notesMasterIdLst>
  <p:sldIdLst>
    <p:sldId id="256" r:id="rId2"/>
    <p:sldId id="288" r:id="rId3"/>
    <p:sldId id="293" r:id="rId4"/>
    <p:sldId id="292" r:id="rId5"/>
    <p:sldId id="294" r:id="rId6"/>
    <p:sldId id="295" r:id="rId7"/>
    <p:sldId id="258" r:id="rId8"/>
    <p:sldId id="296" r:id="rId9"/>
    <p:sldId id="297" r:id="rId10"/>
    <p:sldId id="298" r:id="rId11"/>
    <p:sldId id="299" r:id="rId12"/>
    <p:sldId id="300" r:id="rId13"/>
    <p:sldId id="301" r:id="rId14"/>
    <p:sldId id="302" r:id="rId15"/>
    <p:sldId id="30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E458"/>
    <a:srgbClr val="00FDFF"/>
    <a:srgbClr val="00E0E3"/>
    <a:srgbClr val="77A9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80"/>
    <p:restoredTop sz="85991"/>
  </p:normalViewPr>
  <p:slideViewPr>
    <p:cSldViewPr snapToGrid="0" snapToObjects="1">
      <p:cViewPr varScale="1">
        <p:scale>
          <a:sx n="99" d="100"/>
          <a:sy n="99" d="100"/>
        </p:scale>
        <p:origin x="992" y="176"/>
      </p:cViewPr>
      <p:guideLst/>
    </p:cSldViewPr>
  </p:slideViewPr>
  <p:notesTextViewPr>
    <p:cViewPr>
      <p:scale>
        <a:sx n="1" d="1"/>
        <a:sy n="1" d="1"/>
      </p:scale>
      <p:origin x="0" y="0"/>
    </p:cViewPr>
  </p:notesTextViewPr>
  <p:notesViewPr>
    <p:cSldViewPr snapToGrid="0" snapToObjects="1">
      <p:cViewPr varScale="1">
        <p:scale>
          <a:sx n="72" d="100"/>
          <a:sy n="72" d="100"/>
        </p:scale>
        <p:origin x="3592"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B4369A-DB54-D649-92D3-F5FAA0568729}" type="datetimeFigureOut">
              <a:rPr lang="en-US" smtClean="0"/>
              <a:t>5/4/18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5ACD3E-4B37-F046-A3CE-050156ABA51E}" type="slidenum">
              <a:rPr lang="en-US" smtClean="0"/>
              <a:t>‹#›</a:t>
            </a:fld>
            <a:endParaRPr lang="en-US"/>
          </a:p>
        </p:txBody>
      </p:sp>
    </p:spTree>
    <p:extLst>
      <p:ext uri="{BB962C8B-B14F-4D97-AF65-F5344CB8AC3E}">
        <p14:creationId xmlns:p14="http://schemas.microsoft.com/office/powerpoint/2010/main" val="30880390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05ACD3E-4B37-F046-A3CE-050156ABA51E}" type="slidenum">
              <a:rPr lang="en-US" smtClean="0"/>
              <a:t>1</a:t>
            </a:fld>
            <a:endParaRPr lang="en-US"/>
          </a:p>
        </p:txBody>
      </p:sp>
    </p:spTree>
    <p:extLst>
      <p:ext uri="{BB962C8B-B14F-4D97-AF65-F5344CB8AC3E}">
        <p14:creationId xmlns:p14="http://schemas.microsoft.com/office/powerpoint/2010/main" val="42048974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10</a:t>
            </a:fld>
            <a:endParaRPr lang="en-US"/>
          </a:p>
        </p:txBody>
      </p:sp>
    </p:spTree>
    <p:extLst>
      <p:ext uri="{BB962C8B-B14F-4D97-AF65-F5344CB8AC3E}">
        <p14:creationId xmlns:p14="http://schemas.microsoft.com/office/powerpoint/2010/main" val="19396510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11</a:t>
            </a:fld>
            <a:endParaRPr lang="en-US"/>
          </a:p>
        </p:txBody>
      </p:sp>
    </p:spTree>
    <p:extLst>
      <p:ext uri="{BB962C8B-B14F-4D97-AF65-F5344CB8AC3E}">
        <p14:creationId xmlns:p14="http://schemas.microsoft.com/office/powerpoint/2010/main" val="3016388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12</a:t>
            </a:fld>
            <a:endParaRPr lang="en-US"/>
          </a:p>
        </p:txBody>
      </p:sp>
    </p:spTree>
    <p:extLst>
      <p:ext uri="{BB962C8B-B14F-4D97-AF65-F5344CB8AC3E}">
        <p14:creationId xmlns:p14="http://schemas.microsoft.com/office/powerpoint/2010/main" val="2390672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13</a:t>
            </a:fld>
            <a:endParaRPr lang="en-US"/>
          </a:p>
        </p:txBody>
      </p:sp>
    </p:spTree>
    <p:extLst>
      <p:ext uri="{BB962C8B-B14F-4D97-AF65-F5344CB8AC3E}">
        <p14:creationId xmlns:p14="http://schemas.microsoft.com/office/powerpoint/2010/main" val="35904432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14</a:t>
            </a:fld>
            <a:endParaRPr lang="en-US"/>
          </a:p>
        </p:txBody>
      </p:sp>
    </p:spTree>
    <p:extLst>
      <p:ext uri="{BB962C8B-B14F-4D97-AF65-F5344CB8AC3E}">
        <p14:creationId xmlns:p14="http://schemas.microsoft.com/office/powerpoint/2010/main" val="42364708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15</a:t>
            </a:fld>
            <a:endParaRPr lang="en-US"/>
          </a:p>
        </p:txBody>
      </p:sp>
    </p:spTree>
    <p:extLst>
      <p:ext uri="{BB962C8B-B14F-4D97-AF65-F5344CB8AC3E}">
        <p14:creationId xmlns:p14="http://schemas.microsoft.com/office/powerpoint/2010/main" val="2153494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2</a:t>
            </a:fld>
            <a:endParaRPr lang="en-US"/>
          </a:p>
        </p:txBody>
      </p:sp>
    </p:spTree>
    <p:extLst>
      <p:ext uri="{BB962C8B-B14F-4D97-AF65-F5344CB8AC3E}">
        <p14:creationId xmlns:p14="http://schemas.microsoft.com/office/powerpoint/2010/main" val="4845415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3</a:t>
            </a:fld>
            <a:endParaRPr lang="en-US"/>
          </a:p>
        </p:txBody>
      </p:sp>
    </p:spTree>
    <p:extLst>
      <p:ext uri="{BB962C8B-B14F-4D97-AF65-F5344CB8AC3E}">
        <p14:creationId xmlns:p14="http://schemas.microsoft.com/office/powerpoint/2010/main" val="30844754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905ACD3E-4B37-F046-A3CE-050156ABA51E}" type="slidenum">
              <a:rPr lang="en-US" smtClean="0"/>
              <a:t>4</a:t>
            </a:fld>
            <a:endParaRPr lang="en-US"/>
          </a:p>
        </p:txBody>
      </p:sp>
    </p:spTree>
    <p:extLst>
      <p:ext uri="{BB962C8B-B14F-4D97-AF65-F5344CB8AC3E}">
        <p14:creationId xmlns:p14="http://schemas.microsoft.com/office/powerpoint/2010/main" val="3260508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905ACD3E-4B37-F046-A3CE-050156ABA51E}" type="slidenum">
              <a:rPr lang="en-US" smtClean="0"/>
              <a:t>5</a:t>
            </a:fld>
            <a:endParaRPr lang="en-US"/>
          </a:p>
        </p:txBody>
      </p:sp>
    </p:spTree>
    <p:extLst>
      <p:ext uri="{BB962C8B-B14F-4D97-AF65-F5344CB8AC3E}">
        <p14:creationId xmlns:p14="http://schemas.microsoft.com/office/powerpoint/2010/main" val="3842900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6</a:t>
            </a:fld>
            <a:endParaRPr lang="en-US"/>
          </a:p>
        </p:txBody>
      </p:sp>
    </p:spTree>
    <p:extLst>
      <p:ext uri="{BB962C8B-B14F-4D97-AF65-F5344CB8AC3E}">
        <p14:creationId xmlns:p14="http://schemas.microsoft.com/office/powerpoint/2010/main" val="635935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7</a:t>
            </a:fld>
            <a:endParaRPr lang="en-US"/>
          </a:p>
        </p:txBody>
      </p:sp>
    </p:spTree>
    <p:extLst>
      <p:ext uri="{BB962C8B-B14F-4D97-AF65-F5344CB8AC3E}">
        <p14:creationId xmlns:p14="http://schemas.microsoft.com/office/powerpoint/2010/main" val="1034669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8</a:t>
            </a:fld>
            <a:endParaRPr lang="en-US"/>
          </a:p>
        </p:txBody>
      </p:sp>
    </p:spTree>
    <p:extLst>
      <p:ext uri="{BB962C8B-B14F-4D97-AF65-F5344CB8AC3E}">
        <p14:creationId xmlns:p14="http://schemas.microsoft.com/office/powerpoint/2010/main" val="40180426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5ACD3E-4B37-F046-A3CE-050156ABA51E}" type="slidenum">
              <a:rPr lang="en-US" smtClean="0"/>
              <a:t>9</a:t>
            </a:fld>
            <a:endParaRPr lang="en-US"/>
          </a:p>
        </p:txBody>
      </p:sp>
    </p:spTree>
    <p:extLst>
      <p:ext uri="{BB962C8B-B14F-4D97-AF65-F5344CB8AC3E}">
        <p14:creationId xmlns:p14="http://schemas.microsoft.com/office/powerpoint/2010/main" val="2697524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5/4/18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58142548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765186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31741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37391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5/4/18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8328893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9001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5/4/18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93861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5/4/18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74715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5/4/18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5473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5/4/18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00649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pPr/>
              <a:t>5/4/18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52592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5/4/18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293621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43CA-75BD-FC47-8C37-BC9AC7C551F2}"/>
              </a:ext>
            </a:extLst>
          </p:cNvPr>
          <p:cNvSpPr>
            <a:spLocks noGrp="1"/>
          </p:cNvSpPr>
          <p:nvPr>
            <p:ph type="ctrTitle"/>
          </p:nvPr>
        </p:nvSpPr>
        <p:spPr>
          <a:xfrm>
            <a:off x="1915118" y="1194525"/>
            <a:ext cx="8361229" cy="2098226"/>
          </a:xfrm>
        </p:spPr>
        <p:txBody>
          <a:bodyPr>
            <a:noAutofit/>
          </a:bodyPr>
          <a:lstStyle/>
          <a:p>
            <a:r>
              <a:rPr lang="en-US" altLang="zh-Hans" sz="4000" dirty="0">
                <a:latin typeface="Times New Roman" panose="02020603050405020304" pitchFamily="18" charset="0"/>
                <a:cs typeface="Times New Roman" panose="02020603050405020304" pitchFamily="18" charset="0"/>
              </a:rPr>
              <a:t>Sentiment</a:t>
            </a:r>
            <a:r>
              <a:rPr lang="en-US" altLang="zh-Hans" sz="4000" dirty="0"/>
              <a:t> tagging &amp; keyword extraction of hotel reviews </a:t>
            </a:r>
            <a:endParaRPr lang="en-US" sz="4000" dirty="0"/>
          </a:p>
        </p:txBody>
      </p:sp>
      <p:sp>
        <p:nvSpPr>
          <p:cNvPr id="3" name="Subtitle 2">
            <a:extLst>
              <a:ext uri="{FF2B5EF4-FFF2-40B4-BE49-F238E27FC236}">
                <a16:creationId xmlns:a16="http://schemas.microsoft.com/office/drawing/2014/main" id="{FDD36787-FFE1-0946-A070-59C867B8BA86}"/>
              </a:ext>
            </a:extLst>
          </p:cNvPr>
          <p:cNvSpPr>
            <a:spLocks noGrp="1"/>
          </p:cNvSpPr>
          <p:nvPr>
            <p:ph type="subTitle" idx="1"/>
          </p:nvPr>
        </p:nvSpPr>
        <p:spPr>
          <a:xfrm>
            <a:off x="2679897" y="3707647"/>
            <a:ext cx="6831673" cy="1086237"/>
          </a:xfrm>
        </p:spPr>
        <p:txBody>
          <a:bodyPr>
            <a:normAutofit/>
          </a:bodyPr>
          <a:lstStyle/>
          <a:p>
            <a:r>
              <a:rPr lang="en-US" sz="1600" dirty="0"/>
              <a:t>Pengyu Chen (pengyu2), </a:t>
            </a:r>
            <a:r>
              <a:rPr lang="en-US" sz="1600" dirty="0" err="1"/>
              <a:t>Songwei</a:t>
            </a:r>
            <a:r>
              <a:rPr lang="en-US" sz="1600" dirty="0"/>
              <a:t> Feng (songwei3), </a:t>
            </a:r>
            <a:r>
              <a:rPr lang="en-US" sz="1600" dirty="0" err="1"/>
              <a:t>Xinrui</a:t>
            </a:r>
            <a:r>
              <a:rPr lang="en-US" sz="1600" dirty="0"/>
              <a:t> Ying (xinrui2)</a:t>
            </a:r>
          </a:p>
          <a:p>
            <a:endParaRPr lang="en-US" sz="1600" dirty="0"/>
          </a:p>
        </p:txBody>
      </p:sp>
      <p:sp>
        <p:nvSpPr>
          <p:cNvPr id="6" name="文本框 5">
            <a:extLst>
              <a:ext uri="{FF2B5EF4-FFF2-40B4-BE49-F238E27FC236}">
                <a16:creationId xmlns:a16="http://schemas.microsoft.com/office/drawing/2014/main" id="{1C6D5FA8-28C4-F74E-8468-1FE5670B8E21}"/>
              </a:ext>
            </a:extLst>
          </p:cNvPr>
          <p:cNvSpPr txBox="1"/>
          <p:nvPr/>
        </p:nvSpPr>
        <p:spPr>
          <a:xfrm>
            <a:off x="6709858" y="6056928"/>
            <a:ext cx="184731" cy="369332"/>
          </a:xfrm>
          <a:prstGeom prst="rect">
            <a:avLst/>
          </a:prstGeom>
          <a:noFill/>
        </p:spPr>
        <p:txBody>
          <a:bodyPr wrap="none" rtlCol="0">
            <a:spAutoFit/>
          </a:bodyPr>
          <a:lstStyle/>
          <a:p>
            <a:endParaRPr kumimoji="1" lang="zh-CN" altLang="en-US" dirty="0"/>
          </a:p>
        </p:txBody>
      </p:sp>
      <p:pic>
        <p:nvPicPr>
          <p:cNvPr id="8" name="#1">
            <a:hlinkClick r:id="" action="ppaction://media"/>
            <a:extLst>
              <a:ext uri="{FF2B5EF4-FFF2-40B4-BE49-F238E27FC236}">
                <a16:creationId xmlns:a16="http://schemas.microsoft.com/office/drawing/2014/main" id="{D1558463-B198-234D-8E00-D16553F184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79897" y="4250765"/>
            <a:ext cx="812800" cy="812800"/>
          </a:xfrm>
          <a:prstGeom prst="rect">
            <a:avLst/>
          </a:prstGeom>
        </p:spPr>
      </p:pic>
    </p:spTree>
    <p:extLst>
      <p:ext uri="{BB962C8B-B14F-4D97-AF65-F5344CB8AC3E}">
        <p14:creationId xmlns:p14="http://schemas.microsoft.com/office/powerpoint/2010/main" val="685477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9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DCD3-020D-3249-B0E3-90EAF2CCAE9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Example 1</a:t>
            </a:r>
          </a:p>
        </p:txBody>
      </p:sp>
      <p:sp>
        <p:nvSpPr>
          <p:cNvPr id="3" name="Content Placeholder 2">
            <a:extLst>
              <a:ext uri="{FF2B5EF4-FFF2-40B4-BE49-F238E27FC236}">
                <a16:creationId xmlns:a16="http://schemas.microsoft.com/office/drawing/2014/main" id="{FD16E4A8-AE94-E54B-9433-0843260A3D97}"/>
              </a:ext>
            </a:extLst>
          </p:cNvPr>
          <p:cNvSpPr>
            <a:spLocks noGrp="1"/>
          </p:cNvSpPr>
          <p:nvPr>
            <p:ph idx="1"/>
          </p:nvPr>
        </p:nvSpPr>
        <p:spPr>
          <a:xfrm>
            <a:off x="1271116" y="1585135"/>
            <a:ext cx="5109806" cy="3581400"/>
          </a:xfrm>
        </p:spPr>
        <p:txBody>
          <a:bodyPr>
            <a:normAutofit/>
          </a:bodyPr>
          <a:lstStyle/>
          <a:p>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Input Text (5 Star)</a:t>
            </a:r>
            <a:endParaRPr lang="en-US" altLang="zh-CN"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Amazing staff </a:t>
            </a:r>
            <a:r>
              <a:rPr lang="en-US" dirty="0">
                <a:latin typeface="Times New Roman" panose="02020603050405020304" pitchFamily="18" charset="0"/>
                <a:cs typeface="Times New Roman" panose="02020603050405020304" pitchFamily="18" charset="0"/>
              </a:rPr>
              <a:t>and </a:t>
            </a:r>
            <a:r>
              <a:rPr lang="en-US" b="1" dirty="0">
                <a:latin typeface="Times New Roman" panose="02020603050405020304" pitchFamily="18" charset="0"/>
                <a:cs typeface="Times New Roman" panose="02020603050405020304" pitchFamily="18" charset="0"/>
              </a:rPr>
              <a:t>great room </a:t>
            </a:r>
            <a:r>
              <a:rPr lang="en-US" dirty="0">
                <a:latin typeface="Times New Roman" panose="02020603050405020304" pitchFamily="18" charset="0"/>
                <a:cs typeface="Times New Roman" panose="02020603050405020304" pitchFamily="18" charset="0"/>
              </a:rPr>
              <a:t>with a great theme/aesthetic. The location of this hotel was also amazing and everything that’s needed is </a:t>
            </a:r>
            <a:r>
              <a:rPr lang="en-US" b="1" dirty="0">
                <a:latin typeface="Times New Roman" panose="02020603050405020304" pitchFamily="18" charset="0"/>
                <a:cs typeface="Times New Roman" panose="02020603050405020304" pitchFamily="18" charset="0"/>
              </a:rPr>
              <a:t>walking distance</a:t>
            </a:r>
            <a:r>
              <a:rPr lang="en-US" dirty="0">
                <a:latin typeface="Times New Roman" panose="02020603050405020304" pitchFamily="18" charset="0"/>
                <a:cs typeface="Times New Roman" panose="02020603050405020304" pitchFamily="18" charset="0"/>
              </a:rPr>
              <a:t>. Would definitely </a:t>
            </a:r>
            <a:r>
              <a:rPr lang="en-US" b="1" dirty="0">
                <a:latin typeface="Times New Roman" panose="02020603050405020304" pitchFamily="18" charset="0"/>
                <a:cs typeface="Times New Roman" panose="02020603050405020304" pitchFamily="18" charset="0"/>
              </a:rPr>
              <a:t>return</a:t>
            </a:r>
            <a:r>
              <a:rPr lang="en-US" dirty="0">
                <a:latin typeface="Times New Roman" panose="02020603050405020304" pitchFamily="18" charset="0"/>
                <a:cs typeface="Times New Roman" panose="02020603050405020304" pitchFamily="18" charset="0"/>
              </a:rPr>
              <a:t> and stay here again on my next trip.</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5DA77BED-813B-9B46-BB5F-4D1E8DD8F34A}"/>
              </a:ext>
            </a:extLst>
          </p:cNvPr>
          <p:cNvPicPr>
            <a:picLocks noChangeAspect="1"/>
          </p:cNvPicPr>
          <p:nvPr/>
        </p:nvPicPr>
        <p:blipFill>
          <a:blip r:embed="rId5"/>
          <a:stretch>
            <a:fillRect/>
          </a:stretch>
        </p:blipFill>
        <p:spPr>
          <a:xfrm>
            <a:off x="6380922" y="1200152"/>
            <a:ext cx="5001568" cy="4351365"/>
          </a:xfrm>
          <a:prstGeom prst="rect">
            <a:avLst/>
          </a:prstGeom>
        </p:spPr>
      </p:pic>
      <p:pic>
        <p:nvPicPr>
          <p:cNvPr id="5" name="#10">
            <a:hlinkClick r:id="" action="ppaction://media"/>
            <a:extLst>
              <a:ext uri="{FF2B5EF4-FFF2-40B4-BE49-F238E27FC236}">
                <a16:creationId xmlns:a16="http://schemas.microsoft.com/office/drawing/2014/main" id="{E939DA3B-5F86-4147-8567-54A9A122F98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989589" y="615950"/>
            <a:ext cx="812800" cy="812800"/>
          </a:xfrm>
          <a:prstGeom prst="rect">
            <a:avLst/>
          </a:prstGeom>
        </p:spPr>
      </p:pic>
    </p:spTree>
    <p:extLst>
      <p:ext uri="{BB962C8B-B14F-4D97-AF65-F5344CB8AC3E}">
        <p14:creationId xmlns:p14="http://schemas.microsoft.com/office/powerpoint/2010/main" val="851412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9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DCD3-020D-3249-B0E3-90EAF2CCAE9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Example 2</a:t>
            </a:r>
          </a:p>
        </p:txBody>
      </p:sp>
      <p:sp>
        <p:nvSpPr>
          <p:cNvPr id="3" name="Content Placeholder 2">
            <a:extLst>
              <a:ext uri="{FF2B5EF4-FFF2-40B4-BE49-F238E27FC236}">
                <a16:creationId xmlns:a16="http://schemas.microsoft.com/office/drawing/2014/main" id="{FD16E4A8-AE94-E54B-9433-0843260A3D97}"/>
              </a:ext>
            </a:extLst>
          </p:cNvPr>
          <p:cNvSpPr>
            <a:spLocks noGrp="1"/>
          </p:cNvSpPr>
          <p:nvPr>
            <p:ph idx="1"/>
          </p:nvPr>
        </p:nvSpPr>
        <p:spPr>
          <a:xfrm>
            <a:off x="1271116" y="1585135"/>
            <a:ext cx="5109806" cy="3581400"/>
          </a:xfrm>
        </p:spPr>
        <p:txBody>
          <a:bodyPr>
            <a:normAutofit/>
          </a:bodyPr>
          <a:lstStyle/>
          <a:p>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Input Text (5 Star):</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My second stay at this hotel. It has </a:t>
            </a:r>
            <a:r>
              <a:rPr lang="en-US" altLang="zh-CN" b="1" dirty="0">
                <a:latin typeface="Times New Roman" panose="02020603050405020304" pitchFamily="18" charset="0"/>
                <a:cs typeface="Times New Roman" panose="02020603050405020304" pitchFamily="18" charset="0"/>
              </a:rPr>
              <a:t>reasonable prices </a:t>
            </a:r>
            <a:r>
              <a:rPr lang="en-US" altLang="zh-CN" dirty="0">
                <a:latin typeface="Times New Roman" panose="02020603050405020304" pitchFamily="18" charset="0"/>
                <a:cs typeface="Times New Roman" panose="02020603050405020304" pitchFamily="18" charset="0"/>
              </a:rPr>
              <a:t>and </a:t>
            </a:r>
            <a:r>
              <a:rPr lang="en-US" altLang="zh-CN" b="1" dirty="0">
                <a:latin typeface="Times New Roman" panose="02020603050405020304" pitchFamily="18" charset="0"/>
                <a:cs typeface="Times New Roman" panose="02020603050405020304" pitchFamily="18" charset="0"/>
              </a:rPr>
              <a:t>great service </a:t>
            </a:r>
            <a:r>
              <a:rPr lang="en-US" altLang="zh-CN" dirty="0">
                <a:latin typeface="Times New Roman" panose="02020603050405020304" pitchFamily="18" charset="0"/>
                <a:cs typeface="Times New Roman" panose="02020603050405020304" pitchFamily="18" charset="0"/>
              </a:rPr>
              <a:t>and is close to highly rated restaurants and shopping. Restaurant in the hotel has a </a:t>
            </a:r>
            <a:r>
              <a:rPr lang="en-US" altLang="zh-CN" b="1" dirty="0">
                <a:latin typeface="Times New Roman" panose="02020603050405020304" pitchFamily="18" charset="0"/>
                <a:cs typeface="Times New Roman" panose="02020603050405020304" pitchFamily="18" charset="0"/>
              </a:rPr>
              <a:t>wonderful bar </a:t>
            </a:r>
            <a:r>
              <a:rPr lang="en-US" altLang="zh-CN" dirty="0">
                <a:latin typeface="Times New Roman" panose="02020603050405020304" pitchFamily="18" charset="0"/>
                <a:cs typeface="Times New Roman" panose="02020603050405020304" pitchFamily="18" charset="0"/>
              </a:rPr>
              <a:t>for the evening with an interesting cocktail menu.</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8C035EE1-859A-194E-9464-B626BA58788E}"/>
              </a:ext>
            </a:extLst>
          </p:cNvPr>
          <p:cNvPicPr>
            <a:picLocks noChangeAspect="1"/>
          </p:cNvPicPr>
          <p:nvPr/>
        </p:nvPicPr>
        <p:blipFill>
          <a:blip r:embed="rId5"/>
          <a:stretch>
            <a:fillRect/>
          </a:stretch>
        </p:blipFill>
        <p:spPr>
          <a:xfrm>
            <a:off x="6299121" y="1212573"/>
            <a:ext cx="5038112" cy="4383157"/>
          </a:xfrm>
          <a:prstGeom prst="rect">
            <a:avLst/>
          </a:prstGeom>
        </p:spPr>
      </p:pic>
      <p:pic>
        <p:nvPicPr>
          <p:cNvPr id="5" name="#11">
            <a:hlinkClick r:id="" action="ppaction://media"/>
            <a:extLst>
              <a:ext uri="{FF2B5EF4-FFF2-40B4-BE49-F238E27FC236}">
                <a16:creationId xmlns:a16="http://schemas.microsoft.com/office/drawing/2014/main" id="{9EADDC64-77A8-DE4C-857D-790D23C325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18378" y="586054"/>
            <a:ext cx="812800" cy="812800"/>
          </a:xfrm>
          <a:prstGeom prst="rect">
            <a:avLst/>
          </a:prstGeom>
        </p:spPr>
      </p:pic>
    </p:spTree>
    <p:extLst>
      <p:ext uri="{BB962C8B-B14F-4D97-AF65-F5344CB8AC3E}">
        <p14:creationId xmlns:p14="http://schemas.microsoft.com/office/powerpoint/2010/main" val="2398462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7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DCD3-020D-3249-B0E3-90EAF2CCAE9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Example 3</a:t>
            </a:r>
          </a:p>
        </p:txBody>
      </p:sp>
      <p:sp>
        <p:nvSpPr>
          <p:cNvPr id="3" name="Content Placeholder 2">
            <a:extLst>
              <a:ext uri="{FF2B5EF4-FFF2-40B4-BE49-F238E27FC236}">
                <a16:creationId xmlns:a16="http://schemas.microsoft.com/office/drawing/2014/main" id="{FD16E4A8-AE94-E54B-9433-0843260A3D97}"/>
              </a:ext>
            </a:extLst>
          </p:cNvPr>
          <p:cNvSpPr>
            <a:spLocks noGrp="1"/>
          </p:cNvSpPr>
          <p:nvPr>
            <p:ph idx="1"/>
          </p:nvPr>
        </p:nvSpPr>
        <p:spPr>
          <a:xfrm>
            <a:off x="1271116" y="1585135"/>
            <a:ext cx="5109806" cy="3581400"/>
          </a:xfrm>
        </p:spPr>
        <p:txBody>
          <a:bodyPr>
            <a:normAutofit fontScale="92500" lnSpcReduction="20000"/>
          </a:bodyPr>
          <a:lstStyle/>
          <a:p>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Input Text (3 Star):</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Picked the Talbott because it had just been renovated and it's in </a:t>
            </a:r>
            <a:r>
              <a:rPr lang="en-US" altLang="zh-CN" b="1" dirty="0">
                <a:latin typeface="Times New Roman" panose="02020603050405020304" pitchFamily="18" charset="0"/>
                <a:cs typeface="Times New Roman" panose="02020603050405020304" pitchFamily="18" charset="0"/>
              </a:rPr>
              <a:t>nice location</a:t>
            </a:r>
            <a:r>
              <a:rPr lang="en-US" altLang="zh-CN" dirty="0">
                <a:latin typeface="Times New Roman" panose="02020603050405020304" pitchFamily="18" charset="0"/>
                <a:cs typeface="Times New Roman" panose="02020603050405020304" pitchFamily="18" charset="0"/>
              </a:rPr>
              <a:t>. The rooms were fine, pretty basic, nothing extraordinary. It seemed that the rest of the hotel didn't get the same makeover as the rooms - carpets in halls seemed old, walls were scuffed. One of two elevators was out during the weekend portion of our stay. Not convenient when your room is on the 15th floor. So we got a pretty good look at the stairwells. The hotel wasn't overly noisy, but you </a:t>
            </a:r>
            <a:r>
              <a:rPr lang="en-US" altLang="zh-CN" b="1" dirty="0">
                <a:latin typeface="Times New Roman" panose="02020603050405020304" pitchFamily="18" charset="0"/>
                <a:cs typeface="Times New Roman" panose="02020603050405020304" pitchFamily="18" charset="0"/>
              </a:rPr>
              <a:t>could hear everything </a:t>
            </a:r>
            <a:r>
              <a:rPr lang="en-US" altLang="zh-CN" dirty="0">
                <a:latin typeface="Times New Roman" panose="02020603050405020304" pitchFamily="18" charset="0"/>
                <a:cs typeface="Times New Roman" panose="02020603050405020304" pitchFamily="18" charset="0"/>
              </a:rPr>
              <a:t>from voices to doors slamming. Walls are thin.</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B0E4E3E5-5B4D-1344-B2BA-62B299AC649E}"/>
              </a:ext>
            </a:extLst>
          </p:cNvPr>
          <p:cNvPicPr>
            <a:picLocks noChangeAspect="1"/>
          </p:cNvPicPr>
          <p:nvPr/>
        </p:nvPicPr>
        <p:blipFill>
          <a:blip r:embed="rId5"/>
          <a:stretch>
            <a:fillRect/>
          </a:stretch>
        </p:blipFill>
        <p:spPr>
          <a:xfrm>
            <a:off x="6380922" y="1244422"/>
            <a:ext cx="5098609" cy="4435789"/>
          </a:xfrm>
          <a:prstGeom prst="rect">
            <a:avLst/>
          </a:prstGeom>
        </p:spPr>
      </p:pic>
      <p:pic>
        <p:nvPicPr>
          <p:cNvPr id="5" name="#12">
            <a:hlinkClick r:id="" action="ppaction://media"/>
            <a:extLst>
              <a:ext uri="{FF2B5EF4-FFF2-40B4-BE49-F238E27FC236}">
                <a16:creationId xmlns:a16="http://schemas.microsoft.com/office/drawing/2014/main" id="{3B08AE63-C288-7B42-96C3-BFCD162AC4D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079740" y="615950"/>
            <a:ext cx="812800" cy="812800"/>
          </a:xfrm>
          <a:prstGeom prst="rect">
            <a:avLst/>
          </a:prstGeom>
        </p:spPr>
      </p:pic>
    </p:spTree>
    <p:extLst>
      <p:ext uri="{BB962C8B-B14F-4D97-AF65-F5344CB8AC3E}">
        <p14:creationId xmlns:p14="http://schemas.microsoft.com/office/powerpoint/2010/main" val="34170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1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DCD3-020D-3249-B0E3-90EAF2CCAE9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Example 4</a:t>
            </a:r>
          </a:p>
        </p:txBody>
      </p:sp>
      <p:sp>
        <p:nvSpPr>
          <p:cNvPr id="3" name="Content Placeholder 2">
            <a:extLst>
              <a:ext uri="{FF2B5EF4-FFF2-40B4-BE49-F238E27FC236}">
                <a16:creationId xmlns:a16="http://schemas.microsoft.com/office/drawing/2014/main" id="{FD16E4A8-AE94-E54B-9433-0843260A3D97}"/>
              </a:ext>
            </a:extLst>
          </p:cNvPr>
          <p:cNvSpPr>
            <a:spLocks noGrp="1"/>
          </p:cNvSpPr>
          <p:nvPr>
            <p:ph idx="1"/>
          </p:nvPr>
        </p:nvSpPr>
        <p:spPr>
          <a:xfrm>
            <a:off x="1271116" y="1585135"/>
            <a:ext cx="5109806" cy="3581400"/>
          </a:xfrm>
        </p:spPr>
        <p:txBody>
          <a:bodyPr>
            <a:normAutofit/>
          </a:bodyPr>
          <a:lstStyle/>
          <a:p>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Input Text (1 Star):</a:t>
            </a:r>
            <a:endParaRPr lang="en-US" altLang="zh-CN" dirty="0">
              <a:latin typeface="Times New Roman" panose="02020603050405020304" pitchFamily="18" charset="0"/>
              <a:cs typeface="Times New Roman" panose="02020603050405020304" pitchFamily="18" charset="0"/>
            </a:endParaRPr>
          </a:p>
          <a:p>
            <a:r>
              <a:rPr lang="en-US" altLang="zh-CN" b="1" dirty="0"/>
              <a:t>Worst </a:t>
            </a:r>
            <a:r>
              <a:rPr lang="en-US" altLang="zh-CN" b="1" dirty="0" err="1"/>
              <a:t>WiFi</a:t>
            </a:r>
            <a:r>
              <a:rPr lang="en-US" altLang="zh-CN" b="1" dirty="0"/>
              <a:t> EVER</a:t>
            </a:r>
            <a:r>
              <a:rPr lang="en-US" altLang="zh-CN" dirty="0"/>
              <a:t>, </a:t>
            </a:r>
            <a:r>
              <a:rPr lang="en-US" altLang="zh-CN" dirty="0" err="1"/>
              <a:t>i</a:t>
            </a:r>
            <a:r>
              <a:rPr lang="en-US" altLang="zh-CN" dirty="0"/>
              <a:t> have had better </a:t>
            </a:r>
            <a:r>
              <a:rPr lang="en-US" altLang="zh-CN" dirty="0" err="1"/>
              <a:t>WiFi</a:t>
            </a:r>
            <a:r>
              <a:rPr lang="en-US" altLang="zh-CN" dirty="0"/>
              <a:t> in the middle of the everglades! </a:t>
            </a:r>
            <a:r>
              <a:rPr lang="en-US" altLang="zh-CN" dirty="0" err="1"/>
              <a:t>WiFi</a:t>
            </a:r>
            <a:r>
              <a:rPr lang="en-US" altLang="zh-CN" dirty="0"/>
              <a:t> reception was horrible anywhere in the hotel, including lobby. </a:t>
            </a:r>
            <a:r>
              <a:rPr lang="en-US" altLang="zh-CN" b="1" dirty="0" err="1"/>
              <a:t>WiFi</a:t>
            </a:r>
            <a:r>
              <a:rPr lang="en-US" altLang="zh-CN" b="1" dirty="0"/>
              <a:t> connection takes minutes</a:t>
            </a:r>
            <a:r>
              <a:rPr lang="en-US" altLang="zh-CN" dirty="0"/>
              <a:t>, but most times it didn't connect at all. If it did connect, then it disconnected randomly. Speeds varied from 0.1 to 3.6 </a:t>
            </a:r>
            <a:r>
              <a:rPr lang="en-US" altLang="zh-CN" dirty="0" err="1"/>
              <a:t>mb</a:t>
            </a:r>
            <a:r>
              <a:rPr lang="en-US" altLang="zh-CN" dirty="0"/>
              <a:t>/s.</a:t>
            </a:r>
            <a:br>
              <a:rPr lang="en-US" altLang="zh-CN" dirty="0"/>
            </a:br>
            <a:endParaRPr lang="en-US"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1C6A6DB5-A5CD-DC46-80B6-39B2BE5098CD}"/>
              </a:ext>
            </a:extLst>
          </p:cNvPr>
          <p:cNvPicPr>
            <a:picLocks noChangeAspect="1"/>
          </p:cNvPicPr>
          <p:nvPr/>
        </p:nvPicPr>
        <p:blipFill>
          <a:blip r:embed="rId5"/>
          <a:stretch>
            <a:fillRect/>
          </a:stretch>
        </p:blipFill>
        <p:spPr>
          <a:xfrm>
            <a:off x="6380922" y="1242391"/>
            <a:ext cx="5158066" cy="4487518"/>
          </a:xfrm>
          <a:prstGeom prst="rect">
            <a:avLst/>
          </a:prstGeom>
        </p:spPr>
      </p:pic>
      <p:pic>
        <p:nvPicPr>
          <p:cNvPr id="5" name="#13">
            <a:hlinkClick r:id="" action="ppaction://media"/>
            <a:extLst>
              <a:ext uri="{FF2B5EF4-FFF2-40B4-BE49-F238E27FC236}">
                <a16:creationId xmlns:a16="http://schemas.microsoft.com/office/drawing/2014/main" id="{2699F39D-2108-BD4E-8965-E5EDEAA90BD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053983" y="685800"/>
            <a:ext cx="812800" cy="812800"/>
          </a:xfrm>
          <a:prstGeom prst="rect">
            <a:avLst/>
          </a:prstGeom>
        </p:spPr>
      </p:pic>
    </p:spTree>
    <p:extLst>
      <p:ext uri="{BB962C8B-B14F-4D97-AF65-F5344CB8AC3E}">
        <p14:creationId xmlns:p14="http://schemas.microsoft.com/office/powerpoint/2010/main" val="614415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8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DCD3-020D-3249-B0E3-90EAF2CCAE9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Example 5</a:t>
            </a:r>
          </a:p>
        </p:txBody>
      </p:sp>
      <p:sp>
        <p:nvSpPr>
          <p:cNvPr id="3" name="Content Placeholder 2">
            <a:extLst>
              <a:ext uri="{FF2B5EF4-FFF2-40B4-BE49-F238E27FC236}">
                <a16:creationId xmlns:a16="http://schemas.microsoft.com/office/drawing/2014/main" id="{FD16E4A8-AE94-E54B-9433-0843260A3D97}"/>
              </a:ext>
            </a:extLst>
          </p:cNvPr>
          <p:cNvSpPr>
            <a:spLocks noGrp="1"/>
          </p:cNvSpPr>
          <p:nvPr>
            <p:ph idx="1"/>
          </p:nvPr>
        </p:nvSpPr>
        <p:spPr>
          <a:xfrm>
            <a:off x="1271116" y="1585135"/>
            <a:ext cx="5109806" cy="3581400"/>
          </a:xfrm>
        </p:spPr>
        <p:txBody>
          <a:bodyPr>
            <a:normAutofit fontScale="85000" lnSpcReduction="10000"/>
          </a:bodyPr>
          <a:lstStyle/>
          <a:p>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Input Text (1 Star):</a:t>
            </a:r>
            <a:endParaRPr lang="en-US" altLang="zh-C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 had a terrible </a:t>
            </a:r>
            <a:r>
              <a:rPr lang="en-US" dirty="0" err="1">
                <a:latin typeface="Times New Roman" panose="02020603050405020304" pitchFamily="18" charset="0"/>
                <a:cs typeface="Times New Roman" panose="02020603050405020304" pitchFamily="18" charset="0"/>
              </a:rPr>
              <a:t>expierence</a:t>
            </a:r>
            <a:r>
              <a:rPr lang="en-US" dirty="0">
                <a:latin typeface="Times New Roman" panose="02020603050405020304" pitchFamily="18" charset="0"/>
                <a:cs typeface="Times New Roman" panose="02020603050405020304" pitchFamily="18" charset="0"/>
              </a:rPr>
              <a:t> at this hotel. We arrived at 9:30 pm and it </a:t>
            </a:r>
            <a:r>
              <a:rPr lang="en-US" b="1" dirty="0">
                <a:latin typeface="Times New Roman" panose="02020603050405020304" pitchFamily="18" charset="0"/>
                <a:cs typeface="Times New Roman" panose="02020603050405020304" pitchFamily="18" charset="0"/>
              </a:rPr>
              <a:t>took 30 minutes </a:t>
            </a:r>
            <a:r>
              <a:rPr lang="en-US" dirty="0">
                <a:latin typeface="Times New Roman" panose="02020603050405020304" pitchFamily="18" charset="0"/>
                <a:cs typeface="Times New Roman" panose="02020603050405020304" pitchFamily="18" charset="0"/>
              </a:rPr>
              <a:t>for us to check into the hotel. There were 2 guests in front of us and one was waiting for parking validation. The staff was incredibly slow. We wanted to go to dinner at the hotel, but the empty restaurant had an hour wait at 10 pm. We learned in the end was a blessing because the </a:t>
            </a:r>
            <a:r>
              <a:rPr lang="en-US" b="1" dirty="0">
                <a:latin typeface="Times New Roman" panose="02020603050405020304" pitchFamily="18" charset="0"/>
                <a:cs typeface="Times New Roman" panose="02020603050405020304" pitchFamily="18" charset="0"/>
              </a:rPr>
              <a:t>food was horrible </a:t>
            </a:r>
            <a:r>
              <a:rPr lang="en-US" dirty="0">
                <a:latin typeface="Times New Roman" panose="02020603050405020304" pitchFamily="18" charset="0"/>
                <a:cs typeface="Times New Roman" panose="02020603050405020304" pitchFamily="18" charset="0"/>
              </a:rPr>
              <a:t>and extremely expensive. Instead we asked the front desk for a </a:t>
            </a:r>
            <a:r>
              <a:rPr lang="en-US" dirty="0" err="1">
                <a:latin typeface="Times New Roman" panose="02020603050405020304" pitchFamily="18" charset="0"/>
                <a:cs typeface="Times New Roman" panose="02020603050405020304" pitchFamily="18" charset="0"/>
              </a:rPr>
              <a:t>reccomendation</a:t>
            </a:r>
            <a:r>
              <a:rPr lang="en-US" dirty="0">
                <a:latin typeface="Times New Roman" panose="02020603050405020304" pitchFamily="18" charset="0"/>
                <a:cs typeface="Times New Roman" panose="02020603050405020304" pitchFamily="18" charset="0"/>
              </a:rPr>
              <a:t> and he could not really help us. I found the staff the entire trip to be extremely unhelpful.</a:t>
            </a:r>
          </a:p>
        </p:txBody>
      </p:sp>
      <p:pic>
        <p:nvPicPr>
          <p:cNvPr id="4" name="图片 3">
            <a:extLst>
              <a:ext uri="{FF2B5EF4-FFF2-40B4-BE49-F238E27FC236}">
                <a16:creationId xmlns:a16="http://schemas.microsoft.com/office/drawing/2014/main" id="{92C0E1CD-BE4C-CA48-AFA0-9835B6238739}"/>
              </a:ext>
            </a:extLst>
          </p:cNvPr>
          <p:cNvPicPr>
            <a:picLocks noChangeAspect="1"/>
          </p:cNvPicPr>
          <p:nvPr/>
        </p:nvPicPr>
        <p:blipFill>
          <a:blip r:embed="rId5"/>
          <a:stretch>
            <a:fillRect/>
          </a:stretch>
        </p:blipFill>
        <p:spPr>
          <a:xfrm>
            <a:off x="6241774" y="1209403"/>
            <a:ext cx="5194851" cy="4519520"/>
          </a:xfrm>
          <a:prstGeom prst="rect">
            <a:avLst/>
          </a:prstGeom>
        </p:spPr>
      </p:pic>
      <p:pic>
        <p:nvPicPr>
          <p:cNvPr id="5" name="#14">
            <a:hlinkClick r:id="" action="ppaction://media"/>
            <a:extLst>
              <a:ext uri="{FF2B5EF4-FFF2-40B4-BE49-F238E27FC236}">
                <a16:creationId xmlns:a16="http://schemas.microsoft.com/office/drawing/2014/main" id="{F7BFD8DE-E16D-7845-943C-22B999DD5AC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44135" y="729068"/>
            <a:ext cx="812800" cy="812800"/>
          </a:xfrm>
          <a:prstGeom prst="rect">
            <a:avLst/>
          </a:prstGeom>
        </p:spPr>
      </p:pic>
    </p:spTree>
    <p:extLst>
      <p:ext uri="{BB962C8B-B14F-4D97-AF65-F5344CB8AC3E}">
        <p14:creationId xmlns:p14="http://schemas.microsoft.com/office/powerpoint/2010/main" val="2104591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1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43CA-75BD-FC47-8C37-BC9AC7C551F2}"/>
              </a:ext>
            </a:extLst>
          </p:cNvPr>
          <p:cNvSpPr>
            <a:spLocks noGrp="1"/>
          </p:cNvSpPr>
          <p:nvPr>
            <p:ph type="ctrTitle"/>
          </p:nvPr>
        </p:nvSpPr>
        <p:spPr>
          <a:xfrm>
            <a:off x="1915127" y="1201450"/>
            <a:ext cx="8361229" cy="2098226"/>
          </a:xfrm>
        </p:spPr>
        <p:txBody>
          <a:bodyPr>
            <a:normAutofit/>
          </a:bodyPr>
          <a:lstStyle/>
          <a:p>
            <a:r>
              <a:rPr lang="en-US" altLang="zh-Hans" sz="5400" dirty="0">
                <a:latin typeface="Times New Roman" panose="02020603050405020304" pitchFamily="18" charset="0"/>
                <a:cs typeface="Times New Roman" panose="02020603050405020304" pitchFamily="18" charset="0"/>
              </a:rPr>
              <a:t>Thanks</a:t>
            </a:r>
            <a:r>
              <a:rPr lang="zh-Hans" altLang="en-US" sz="5400" dirty="0">
                <a:latin typeface="Times New Roman" panose="02020603050405020304" pitchFamily="18" charset="0"/>
                <a:cs typeface="Times New Roman" panose="02020603050405020304" pitchFamily="18" charset="0"/>
              </a:rPr>
              <a:t> </a:t>
            </a:r>
            <a:r>
              <a:rPr lang="en-US" altLang="zh-Hans" sz="5400" dirty="0">
                <a:latin typeface="Times New Roman" panose="02020603050405020304" pitchFamily="18" charset="0"/>
                <a:cs typeface="Times New Roman" panose="02020603050405020304" pitchFamily="18" charset="0"/>
              </a:rPr>
              <a:t>for</a:t>
            </a:r>
            <a:r>
              <a:rPr lang="zh-Hans" altLang="en-US" sz="5400" dirty="0">
                <a:latin typeface="Times New Roman" panose="02020603050405020304" pitchFamily="18" charset="0"/>
                <a:cs typeface="Times New Roman" panose="02020603050405020304" pitchFamily="18" charset="0"/>
              </a:rPr>
              <a:t> </a:t>
            </a:r>
            <a:r>
              <a:rPr lang="en-US" altLang="zh-Hans" sz="5400" dirty="0">
                <a:latin typeface="Times New Roman" panose="02020603050405020304" pitchFamily="18" charset="0"/>
                <a:cs typeface="Times New Roman" panose="02020603050405020304" pitchFamily="18" charset="0"/>
              </a:rPr>
              <a:t>watching</a:t>
            </a:r>
          </a:p>
        </p:txBody>
      </p:sp>
      <p:sp>
        <p:nvSpPr>
          <p:cNvPr id="3" name="Subtitle 2">
            <a:extLst>
              <a:ext uri="{FF2B5EF4-FFF2-40B4-BE49-F238E27FC236}">
                <a16:creationId xmlns:a16="http://schemas.microsoft.com/office/drawing/2014/main" id="{FDD36787-FFE1-0946-A070-59C867B8BA86}"/>
              </a:ext>
            </a:extLst>
          </p:cNvPr>
          <p:cNvSpPr>
            <a:spLocks noGrp="1"/>
          </p:cNvSpPr>
          <p:nvPr>
            <p:ph type="subTitle" idx="1"/>
          </p:nvPr>
        </p:nvSpPr>
        <p:spPr/>
        <p:txBody>
          <a:bodyPr/>
          <a:lstStyle/>
          <a:p>
            <a:endParaRPr lang="en-US" dirty="0"/>
          </a:p>
        </p:txBody>
      </p:sp>
      <p:sp>
        <p:nvSpPr>
          <p:cNvPr id="6" name="文本框 5">
            <a:extLst>
              <a:ext uri="{FF2B5EF4-FFF2-40B4-BE49-F238E27FC236}">
                <a16:creationId xmlns:a16="http://schemas.microsoft.com/office/drawing/2014/main" id="{1C6D5FA8-28C4-F74E-8468-1FE5670B8E21}"/>
              </a:ext>
            </a:extLst>
          </p:cNvPr>
          <p:cNvSpPr txBox="1"/>
          <p:nvPr/>
        </p:nvSpPr>
        <p:spPr>
          <a:xfrm>
            <a:off x="6709858" y="605692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1678084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DCD3-020D-3249-B0E3-90EAF2CCAE9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Outline</a:t>
            </a:r>
          </a:p>
        </p:txBody>
      </p:sp>
      <p:sp>
        <p:nvSpPr>
          <p:cNvPr id="3" name="Content Placeholder 2">
            <a:extLst>
              <a:ext uri="{FF2B5EF4-FFF2-40B4-BE49-F238E27FC236}">
                <a16:creationId xmlns:a16="http://schemas.microsoft.com/office/drawing/2014/main" id="{FD16E4A8-AE94-E54B-9433-0843260A3D97}"/>
              </a:ext>
            </a:extLst>
          </p:cNvPr>
          <p:cNvSpPr>
            <a:spLocks noGrp="1"/>
          </p:cNvSpPr>
          <p:nvPr>
            <p:ph idx="1"/>
          </p:nvPr>
        </p:nvSpPr>
        <p:spPr>
          <a:xfrm>
            <a:off x="1371600" y="1428750"/>
            <a:ext cx="9601200" cy="3581400"/>
          </a:xfrm>
        </p:spPr>
        <p:txBody>
          <a:bodyPr>
            <a:normAutofit/>
          </a:bodyPr>
          <a:lstStyle/>
          <a:p>
            <a:pPr marL="0" indent="0">
              <a:buNone/>
            </a:pPr>
            <a:endParaRPr lang="en-US" dirty="0">
              <a:latin typeface="Times New Roman" panose="02020603050405020304" pitchFamily="18" charset="0"/>
              <a:cs typeface="Times New Roman" panose="02020603050405020304" pitchFamily="18" charset="0"/>
            </a:endParaRPr>
          </a:p>
          <a:p>
            <a:r>
              <a:rPr lang="en-US" altLang="zh-Hans" sz="2400" dirty="0">
                <a:latin typeface="Times New Roman" panose="02020603050405020304" pitchFamily="18" charset="0"/>
                <a:cs typeface="Times New Roman" panose="02020603050405020304" pitchFamily="18" charset="0"/>
              </a:rPr>
              <a:t>Introduction</a:t>
            </a:r>
          </a:p>
          <a:p>
            <a:r>
              <a:rPr lang="en-US" altLang="zh-Hans" sz="2400" dirty="0">
                <a:latin typeface="Times New Roman" panose="02020603050405020304" pitchFamily="18" charset="0"/>
                <a:cs typeface="Times New Roman" panose="02020603050405020304" pitchFamily="18" charset="0"/>
              </a:rPr>
              <a:t>Usage of the software</a:t>
            </a:r>
          </a:p>
          <a:p>
            <a:r>
              <a:rPr lang="en-US" altLang="zh-Hans" sz="2400" dirty="0">
                <a:latin typeface="Times New Roman" panose="02020603050405020304" pitchFamily="18" charset="0"/>
                <a:cs typeface="Times New Roman" panose="02020603050405020304" pitchFamily="18" charset="0"/>
              </a:rPr>
              <a:t>Examples</a:t>
            </a:r>
          </a:p>
          <a:p>
            <a:pPr marL="0" indent="0">
              <a:buNone/>
            </a:pPr>
            <a:endParaRPr lang="en-US" altLang="zh-Hans" dirty="0">
              <a:latin typeface="Times New Roman" panose="02020603050405020304" pitchFamily="18" charset="0"/>
              <a:cs typeface="Times New Roman" panose="02020603050405020304" pitchFamily="18" charset="0"/>
            </a:endParaRPr>
          </a:p>
        </p:txBody>
      </p:sp>
      <p:pic>
        <p:nvPicPr>
          <p:cNvPr id="7" name="#2">
            <a:hlinkClick r:id="" action="ppaction://media"/>
            <a:extLst>
              <a:ext uri="{FF2B5EF4-FFF2-40B4-BE49-F238E27FC236}">
                <a16:creationId xmlns:a16="http://schemas.microsoft.com/office/drawing/2014/main" id="{96684E5E-CC00-B540-82EE-4D3C95EA84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00192" y="615950"/>
            <a:ext cx="812800" cy="812800"/>
          </a:xfrm>
          <a:prstGeom prst="rect">
            <a:avLst/>
          </a:prstGeom>
        </p:spPr>
      </p:pic>
    </p:spTree>
    <p:extLst>
      <p:ext uri="{BB962C8B-B14F-4D97-AF65-F5344CB8AC3E}">
        <p14:creationId xmlns:p14="http://schemas.microsoft.com/office/powerpoint/2010/main" val="1915062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43CA-75BD-FC47-8C37-BC9AC7C551F2}"/>
              </a:ext>
            </a:extLst>
          </p:cNvPr>
          <p:cNvSpPr>
            <a:spLocks noGrp="1"/>
          </p:cNvSpPr>
          <p:nvPr>
            <p:ph type="ctrTitle"/>
          </p:nvPr>
        </p:nvSpPr>
        <p:spPr>
          <a:xfrm>
            <a:off x="1915127" y="1436762"/>
            <a:ext cx="8361229" cy="2098226"/>
          </a:xfrm>
        </p:spPr>
        <p:txBody>
          <a:bodyPr>
            <a:normAutofit/>
          </a:bodyPr>
          <a:lstStyle/>
          <a:p>
            <a:r>
              <a:rPr lang="en-US" sz="5400" dirty="0">
                <a:latin typeface="Times New Roman" panose="02020603050405020304" pitchFamily="18" charset="0"/>
                <a:cs typeface="Times New Roman" panose="02020603050405020304" pitchFamily="18" charset="0"/>
              </a:rPr>
              <a:t>Introduction</a:t>
            </a:r>
          </a:p>
        </p:txBody>
      </p:sp>
      <p:sp>
        <p:nvSpPr>
          <p:cNvPr id="3" name="Subtitle 2">
            <a:extLst>
              <a:ext uri="{FF2B5EF4-FFF2-40B4-BE49-F238E27FC236}">
                <a16:creationId xmlns:a16="http://schemas.microsoft.com/office/drawing/2014/main" id="{FDD36787-FFE1-0946-A070-59C867B8BA86}"/>
              </a:ext>
            </a:extLst>
          </p:cNvPr>
          <p:cNvSpPr>
            <a:spLocks noGrp="1"/>
          </p:cNvSpPr>
          <p:nvPr>
            <p:ph type="subTitle" idx="1"/>
          </p:nvPr>
        </p:nvSpPr>
        <p:spPr/>
        <p:txBody>
          <a:bodyPr/>
          <a:lstStyle/>
          <a:p>
            <a:endParaRPr lang="en-US" dirty="0"/>
          </a:p>
        </p:txBody>
      </p:sp>
      <p:sp>
        <p:nvSpPr>
          <p:cNvPr id="6" name="文本框 5">
            <a:extLst>
              <a:ext uri="{FF2B5EF4-FFF2-40B4-BE49-F238E27FC236}">
                <a16:creationId xmlns:a16="http://schemas.microsoft.com/office/drawing/2014/main" id="{1C6D5FA8-28C4-F74E-8468-1FE5670B8E21}"/>
              </a:ext>
            </a:extLst>
          </p:cNvPr>
          <p:cNvSpPr txBox="1"/>
          <p:nvPr/>
        </p:nvSpPr>
        <p:spPr>
          <a:xfrm>
            <a:off x="6709858" y="605692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997212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4EECD-36C1-DF42-9482-14D1BBDA465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Motivation</a:t>
            </a:r>
          </a:p>
        </p:txBody>
      </p:sp>
      <p:sp>
        <p:nvSpPr>
          <p:cNvPr id="3" name="Content Placeholder 2">
            <a:extLst>
              <a:ext uri="{FF2B5EF4-FFF2-40B4-BE49-F238E27FC236}">
                <a16:creationId xmlns:a16="http://schemas.microsoft.com/office/drawing/2014/main" id="{14EA126A-A2B5-C34D-B205-4C98619CB42A}"/>
              </a:ext>
            </a:extLst>
          </p:cNvPr>
          <p:cNvSpPr>
            <a:spLocks noGrp="1"/>
          </p:cNvSpPr>
          <p:nvPr>
            <p:ph idx="1"/>
          </p:nvPr>
        </p:nvSpPr>
        <p:spPr>
          <a:xfrm>
            <a:off x="1371600" y="2028825"/>
            <a:ext cx="9601200" cy="3581400"/>
          </a:xfrm>
        </p:spPr>
        <p:txBody>
          <a:bodyPr/>
          <a:lstStyle/>
          <a:p>
            <a:endParaRPr lang="en-US"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Given a hotel review, whether it is a positive one or a negative one?</a:t>
            </a:r>
          </a:p>
          <a:p>
            <a:pPr lvl="1"/>
            <a:r>
              <a:rPr lang="en-US" b="1" dirty="0">
                <a:latin typeface="Times New Roman" panose="02020603050405020304" pitchFamily="18" charset="0"/>
                <a:cs typeface="Times New Roman" panose="02020603050405020304" pitchFamily="18" charset="0"/>
              </a:rPr>
              <a:t>Sentiment Polarity Tagging </a:t>
            </a:r>
          </a:p>
          <a:p>
            <a:pPr marL="530352" lvl="1" indent="0">
              <a:buNone/>
            </a:pPr>
            <a:endParaRPr lang="en-US"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Can we find out any useful information from it?</a:t>
            </a:r>
          </a:p>
          <a:p>
            <a:pPr lvl="1"/>
            <a:r>
              <a:rPr lang="en-US" b="1" dirty="0">
                <a:latin typeface="Times New Roman" panose="02020603050405020304" pitchFamily="18" charset="0"/>
                <a:cs typeface="Times New Roman" panose="02020603050405020304" pitchFamily="18" charset="0"/>
              </a:rPr>
              <a:t>Keyword Extraction</a:t>
            </a:r>
          </a:p>
        </p:txBody>
      </p:sp>
      <p:pic>
        <p:nvPicPr>
          <p:cNvPr id="4" name="#4">
            <a:hlinkClick r:id="" action="ppaction://media"/>
            <a:extLst>
              <a:ext uri="{FF2B5EF4-FFF2-40B4-BE49-F238E27FC236}">
                <a16:creationId xmlns:a16="http://schemas.microsoft.com/office/drawing/2014/main" id="{000CE57A-D1F5-BF4E-B7D5-8880D9728F7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21409" y="615950"/>
            <a:ext cx="812800" cy="812800"/>
          </a:xfrm>
          <a:prstGeom prst="rect">
            <a:avLst/>
          </a:prstGeom>
        </p:spPr>
      </p:pic>
    </p:spTree>
    <p:extLst>
      <p:ext uri="{BB962C8B-B14F-4D97-AF65-F5344CB8AC3E}">
        <p14:creationId xmlns:p14="http://schemas.microsoft.com/office/powerpoint/2010/main" val="1645644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5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4EECD-36C1-DF42-9482-14D1BBDA465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Download</a:t>
            </a:r>
          </a:p>
        </p:txBody>
      </p:sp>
      <p:sp>
        <p:nvSpPr>
          <p:cNvPr id="3" name="Content Placeholder 2">
            <a:extLst>
              <a:ext uri="{FF2B5EF4-FFF2-40B4-BE49-F238E27FC236}">
                <a16:creationId xmlns:a16="http://schemas.microsoft.com/office/drawing/2014/main" id="{14EA126A-A2B5-C34D-B205-4C98619CB42A}"/>
              </a:ext>
            </a:extLst>
          </p:cNvPr>
          <p:cNvSpPr>
            <a:spLocks noGrp="1"/>
          </p:cNvSpPr>
          <p:nvPr>
            <p:ph idx="1"/>
          </p:nvPr>
        </p:nvSpPr>
        <p:spPr>
          <a:xfrm>
            <a:off x="1371600" y="2028825"/>
            <a:ext cx="9601200" cy="3581400"/>
          </a:xfrm>
        </p:spPr>
        <p:txBody>
          <a:bodyPr/>
          <a:lstStyle/>
          <a:p>
            <a:r>
              <a:rPr lang="en-US" dirty="0">
                <a:latin typeface="Times New Roman" panose="02020603050405020304" pitchFamily="18" charset="0"/>
                <a:cs typeface="Times New Roman" panose="02020603050405020304" pitchFamily="18" charset="0"/>
              </a:rPr>
              <a:t>URL</a:t>
            </a:r>
          </a:p>
          <a:p>
            <a:pPr lvl="1"/>
            <a:r>
              <a:rPr lang="en-US" dirty="0">
                <a:latin typeface="Times New Roman" panose="02020603050405020304" pitchFamily="18" charset="0"/>
                <a:cs typeface="Times New Roman" panose="02020603050405020304" pitchFamily="18" charset="0"/>
              </a:rPr>
              <a:t>https://</a:t>
            </a:r>
            <a:r>
              <a:rPr lang="en-US" dirty="0" err="1">
                <a:latin typeface="Times New Roman" panose="02020603050405020304" pitchFamily="18" charset="0"/>
                <a:cs typeface="Times New Roman" panose="02020603050405020304" pitchFamily="18" charset="0"/>
              </a:rPr>
              <a:t>github.com</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rosafsw</a:t>
            </a:r>
            <a:r>
              <a:rPr lang="en-US" dirty="0">
                <a:latin typeface="Times New Roman" panose="02020603050405020304" pitchFamily="18" charset="0"/>
                <a:cs typeface="Times New Roman" panose="02020603050405020304" pitchFamily="18" charset="0"/>
              </a:rPr>
              <a:t>/CS410Project</a:t>
            </a:r>
          </a:p>
          <a:p>
            <a:r>
              <a:rPr lang="en-US" dirty="0">
                <a:latin typeface="Times New Roman" panose="02020603050405020304" pitchFamily="18" charset="0"/>
                <a:cs typeface="Times New Roman" panose="02020603050405020304" pitchFamily="18" charset="0"/>
              </a:rPr>
              <a:t>Files You’ll Need</a:t>
            </a:r>
          </a:p>
          <a:p>
            <a:pPr lvl="1"/>
            <a:r>
              <a:rPr lang="en-US" dirty="0" err="1">
                <a:latin typeface="Times New Roman" panose="02020603050405020304" pitchFamily="18" charset="0"/>
                <a:cs typeface="Times New Roman" panose="02020603050405020304" pitchFamily="18" charset="0"/>
              </a:rPr>
              <a:t>review_examples.txt</a:t>
            </a:r>
            <a:r>
              <a:rPr lang="en-US" dirty="0">
                <a:latin typeface="Times New Roman" panose="02020603050405020304" pitchFamily="18" charset="0"/>
                <a:cs typeface="Times New Roman" panose="02020603050405020304" pitchFamily="18" charset="0"/>
              </a:rPr>
              <a:t>: contains texts of the examples shown later</a:t>
            </a:r>
          </a:p>
          <a:p>
            <a:pPr lvl="1"/>
            <a:r>
              <a:rPr lang="en-US" dirty="0" err="1">
                <a:latin typeface="Times New Roman" panose="02020603050405020304" pitchFamily="18" charset="0"/>
                <a:cs typeface="Times New Roman" panose="02020603050405020304" pitchFamily="18" charset="0"/>
              </a:rPr>
              <a:t>review_analyzer.py</a:t>
            </a:r>
            <a:r>
              <a:rPr lang="en-US" dirty="0">
                <a:latin typeface="Times New Roman" panose="02020603050405020304" pitchFamily="18" charset="0"/>
                <a:cs typeface="Times New Roman" panose="02020603050405020304" pitchFamily="18" charset="0"/>
              </a:rPr>
              <a:t>: the main program</a:t>
            </a:r>
          </a:p>
        </p:txBody>
      </p:sp>
      <p:pic>
        <p:nvPicPr>
          <p:cNvPr id="4" name="#5">
            <a:hlinkClick r:id="" action="ppaction://media"/>
            <a:extLst>
              <a:ext uri="{FF2B5EF4-FFF2-40B4-BE49-F238E27FC236}">
                <a16:creationId xmlns:a16="http://schemas.microsoft.com/office/drawing/2014/main" id="{9F5C10EF-D501-334C-BD2B-4E648BC74E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95652" y="615950"/>
            <a:ext cx="812800" cy="812800"/>
          </a:xfrm>
          <a:prstGeom prst="rect">
            <a:avLst/>
          </a:prstGeom>
        </p:spPr>
      </p:pic>
    </p:spTree>
    <p:extLst>
      <p:ext uri="{BB962C8B-B14F-4D97-AF65-F5344CB8AC3E}">
        <p14:creationId xmlns:p14="http://schemas.microsoft.com/office/powerpoint/2010/main" val="3963452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43CA-75BD-FC47-8C37-BC9AC7C551F2}"/>
              </a:ext>
            </a:extLst>
          </p:cNvPr>
          <p:cNvSpPr>
            <a:spLocks noGrp="1"/>
          </p:cNvSpPr>
          <p:nvPr>
            <p:ph type="ctrTitle"/>
          </p:nvPr>
        </p:nvSpPr>
        <p:spPr/>
        <p:txBody>
          <a:bodyPr>
            <a:normAutofit/>
          </a:bodyPr>
          <a:lstStyle/>
          <a:p>
            <a:r>
              <a:rPr lang="en-US" altLang="zh-Hans" sz="5400" dirty="0">
                <a:latin typeface="Times New Roman" panose="02020603050405020304" pitchFamily="18" charset="0"/>
                <a:cs typeface="Times New Roman" panose="02020603050405020304" pitchFamily="18" charset="0"/>
              </a:rPr>
              <a:t>Usage of the software</a:t>
            </a:r>
          </a:p>
        </p:txBody>
      </p:sp>
      <p:sp>
        <p:nvSpPr>
          <p:cNvPr id="3" name="Subtitle 2">
            <a:extLst>
              <a:ext uri="{FF2B5EF4-FFF2-40B4-BE49-F238E27FC236}">
                <a16:creationId xmlns:a16="http://schemas.microsoft.com/office/drawing/2014/main" id="{FDD36787-FFE1-0946-A070-59C867B8BA86}"/>
              </a:ext>
            </a:extLst>
          </p:cNvPr>
          <p:cNvSpPr>
            <a:spLocks noGrp="1"/>
          </p:cNvSpPr>
          <p:nvPr>
            <p:ph type="subTitle" idx="1"/>
          </p:nvPr>
        </p:nvSpPr>
        <p:spPr/>
        <p:txBody>
          <a:bodyPr/>
          <a:lstStyle/>
          <a:p>
            <a:endParaRPr lang="en-US" dirty="0"/>
          </a:p>
        </p:txBody>
      </p:sp>
      <p:sp>
        <p:nvSpPr>
          <p:cNvPr id="6" name="文本框 5">
            <a:extLst>
              <a:ext uri="{FF2B5EF4-FFF2-40B4-BE49-F238E27FC236}">
                <a16:creationId xmlns:a16="http://schemas.microsoft.com/office/drawing/2014/main" id="{1C6D5FA8-28C4-F74E-8468-1FE5670B8E21}"/>
              </a:ext>
            </a:extLst>
          </p:cNvPr>
          <p:cNvSpPr txBox="1"/>
          <p:nvPr/>
        </p:nvSpPr>
        <p:spPr>
          <a:xfrm>
            <a:off x="6709858" y="605692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3046524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DCD3-020D-3249-B0E3-90EAF2CCAE9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Run the Program</a:t>
            </a:r>
          </a:p>
        </p:txBody>
      </p:sp>
      <p:sp>
        <p:nvSpPr>
          <p:cNvPr id="3" name="Content Placeholder 2">
            <a:extLst>
              <a:ext uri="{FF2B5EF4-FFF2-40B4-BE49-F238E27FC236}">
                <a16:creationId xmlns:a16="http://schemas.microsoft.com/office/drawing/2014/main" id="{FD16E4A8-AE94-E54B-9433-0843260A3D97}"/>
              </a:ext>
            </a:extLst>
          </p:cNvPr>
          <p:cNvSpPr>
            <a:spLocks noGrp="1"/>
          </p:cNvSpPr>
          <p:nvPr>
            <p:ph idx="1"/>
          </p:nvPr>
        </p:nvSpPr>
        <p:spPr>
          <a:xfrm>
            <a:off x="1271116" y="1585135"/>
            <a:ext cx="4560918" cy="3581400"/>
          </a:xfrm>
        </p:spPr>
        <p:txBody>
          <a:bodyPr>
            <a:normAutofit/>
          </a:bodyPr>
          <a:lstStyle/>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1. L</a:t>
            </a:r>
            <a:r>
              <a:rPr lang="en-US" altLang="zh-CN" dirty="0">
                <a:latin typeface="Times New Roman" panose="02020603050405020304" pitchFamily="18" charset="0"/>
                <a:cs typeface="Times New Roman" panose="02020603050405020304" pitchFamily="18" charset="0"/>
              </a:rPr>
              <a:t>aunch</a:t>
            </a:r>
            <a:r>
              <a:rPr lang="en-US" dirty="0">
                <a:latin typeface="Times New Roman" panose="02020603050405020304" pitchFamily="18" charset="0"/>
                <a:cs typeface="Times New Roman" panose="02020603050405020304" pitchFamily="18" charset="0"/>
              </a:rPr>
              <a:t> Terminal and navigate to the folder </a:t>
            </a:r>
            <a:r>
              <a:rPr lang="en-US" altLang="zh-CN" dirty="0">
                <a:latin typeface="Times New Roman" panose="02020603050405020304" pitchFamily="18" charset="0"/>
                <a:cs typeface="Times New Roman" panose="02020603050405020304" pitchFamily="18" charset="0"/>
              </a:rPr>
              <a:t>where the program is located</a:t>
            </a:r>
          </a:p>
          <a:p>
            <a:r>
              <a:rPr lang="en-US" dirty="0">
                <a:latin typeface="Times New Roman" panose="02020603050405020304" pitchFamily="18" charset="0"/>
                <a:cs typeface="Times New Roman" panose="02020603050405020304" pitchFamily="18" charset="0"/>
              </a:rPr>
              <a:t>2. Call “python3 </a:t>
            </a:r>
            <a:r>
              <a:rPr lang="en-US" dirty="0" err="1">
                <a:latin typeface="Times New Roman" panose="02020603050405020304" pitchFamily="18" charset="0"/>
                <a:cs typeface="Times New Roman" panose="02020603050405020304" pitchFamily="18" charset="0"/>
              </a:rPr>
              <a:t>review_analyzer.py</a:t>
            </a:r>
            <a:r>
              <a:rPr lang="en-US"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Note: packages NLTK, </a:t>
            </a:r>
            <a:r>
              <a:rPr lang="en-US" dirty="0" err="1">
                <a:latin typeface="Times New Roman" panose="02020603050405020304" pitchFamily="18" charset="0"/>
                <a:cs typeface="Times New Roman" panose="02020603050405020304" pitchFamily="18" charset="0"/>
              </a:rPr>
              <a:t>rake_nltk</a:t>
            </a:r>
            <a:r>
              <a:rPr lang="en-US" dirty="0">
                <a:latin typeface="Times New Roman" panose="02020603050405020304" pitchFamily="18" charset="0"/>
                <a:cs typeface="Times New Roman" panose="02020603050405020304" pitchFamily="18" charset="0"/>
              </a:rPr>
              <a:t>, and PyQt5 are </a:t>
            </a:r>
            <a:r>
              <a:rPr lang="en-US" dirty="0" err="1">
                <a:latin typeface="Times New Roman" panose="02020603050405020304" pitchFamily="18" charset="0"/>
                <a:cs typeface="Times New Roman" panose="02020603050405020304" pitchFamily="18" charset="0"/>
              </a:rPr>
              <a:t>reuiqred</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53E9228F-4CBC-4D4B-A8A8-FCFF5F19F3AE}"/>
              </a:ext>
            </a:extLst>
          </p:cNvPr>
          <p:cNvPicPr>
            <a:picLocks noChangeAspect="1"/>
          </p:cNvPicPr>
          <p:nvPr/>
        </p:nvPicPr>
        <p:blipFill>
          <a:blip r:embed="rId5"/>
          <a:stretch>
            <a:fillRect/>
          </a:stretch>
        </p:blipFill>
        <p:spPr>
          <a:xfrm>
            <a:off x="6385311" y="1757640"/>
            <a:ext cx="5040282" cy="3236391"/>
          </a:xfrm>
          <a:prstGeom prst="rect">
            <a:avLst/>
          </a:prstGeom>
        </p:spPr>
      </p:pic>
      <p:pic>
        <p:nvPicPr>
          <p:cNvPr id="5" name="#7">
            <a:hlinkClick r:id="" action="ppaction://media"/>
            <a:extLst>
              <a:ext uri="{FF2B5EF4-FFF2-40B4-BE49-F238E27FC236}">
                <a16:creationId xmlns:a16="http://schemas.microsoft.com/office/drawing/2014/main" id="{7AAE4171-8060-6149-B337-9D5CA4CF93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425634" y="615950"/>
            <a:ext cx="812800" cy="812800"/>
          </a:xfrm>
          <a:prstGeom prst="rect">
            <a:avLst/>
          </a:prstGeom>
        </p:spPr>
      </p:pic>
    </p:spTree>
    <p:extLst>
      <p:ext uri="{BB962C8B-B14F-4D97-AF65-F5344CB8AC3E}">
        <p14:creationId xmlns:p14="http://schemas.microsoft.com/office/powerpoint/2010/main" val="185831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7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DCD3-020D-3249-B0E3-90EAF2CCAE9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User Interface</a:t>
            </a:r>
          </a:p>
        </p:txBody>
      </p:sp>
      <p:sp>
        <p:nvSpPr>
          <p:cNvPr id="3" name="Content Placeholder 2">
            <a:extLst>
              <a:ext uri="{FF2B5EF4-FFF2-40B4-BE49-F238E27FC236}">
                <a16:creationId xmlns:a16="http://schemas.microsoft.com/office/drawing/2014/main" id="{FD16E4A8-AE94-E54B-9433-0843260A3D97}"/>
              </a:ext>
            </a:extLst>
          </p:cNvPr>
          <p:cNvSpPr>
            <a:spLocks noGrp="1"/>
          </p:cNvSpPr>
          <p:nvPr>
            <p:ph idx="1"/>
          </p:nvPr>
        </p:nvSpPr>
        <p:spPr>
          <a:xfrm>
            <a:off x="1271116" y="1585135"/>
            <a:ext cx="5109806" cy="3581400"/>
          </a:xfrm>
        </p:spPr>
        <p:txBody>
          <a:bodyPr>
            <a:normAutofit lnSpcReduction="10000"/>
          </a:bodyPr>
          <a:lstStyle/>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 window pops up in a few seconds</a:t>
            </a:r>
            <a:endParaRPr lang="en-US" altLang="zh-C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To run it, paste a review into the text box and click “Start”</a:t>
            </a:r>
          </a:p>
          <a:p>
            <a:r>
              <a:rPr lang="en-US" dirty="0">
                <a:latin typeface="Times New Roman" panose="02020603050405020304" pitchFamily="18" charset="0"/>
                <a:cs typeface="Times New Roman" panose="02020603050405020304" pitchFamily="18" charset="0"/>
              </a:rPr>
              <a:t>To start a new analysis, click “Clear”, paste the new text into the box, and click “Start” again</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Note: The first run could take up to a few minutes depending on your machine</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415202DF-42B0-194C-BA4C-271703746582}"/>
              </a:ext>
            </a:extLst>
          </p:cNvPr>
          <p:cNvPicPr>
            <a:picLocks noChangeAspect="1"/>
          </p:cNvPicPr>
          <p:nvPr/>
        </p:nvPicPr>
        <p:blipFill>
          <a:blip r:embed="rId5"/>
          <a:stretch>
            <a:fillRect/>
          </a:stretch>
        </p:blipFill>
        <p:spPr>
          <a:xfrm>
            <a:off x="6380922" y="1147473"/>
            <a:ext cx="4949687" cy="4306228"/>
          </a:xfrm>
          <a:prstGeom prst="rect">
            <a:avLst/>
          </a:prstGeom>
        </p:spPr>
      </p:pic>
      <p:pic>
        <p:nvPicPr>
          <p:cNvPr id="4" name="#8">
            <a:hlinkClick r:id="" action="ppaction://media"/>
            <a:extLst>
              <a:ext uri="{FF2B5EF4-FFF2-40B4-BE49-F238E27FC236}">
                <a16:creationId xmlns:a16="http://schemas.microsoft.com/office/drawing/2014/main" id="{B9407752-7668-AF49-AB12-2E73112D664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968383" y="615950"/>
            <a:ext cx="812800" cy="812800"/>
          </a:xfrm>
          <a:prstGeom prst="rect">
            <a:avLst/>
          </a:prstGeom>
        </p:spPr>
      </p:pic>
    </p:spTree>
    <p:extLst>
      <p:ext uri="{BB962C8B-B14F-4D97-AF65-F5344CB8AC3E}">
        <p14:creationId xmlns:p14="http://schemas.microsoft.com/office/powerpoint/2010/main" val="1730876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43CA-75BD-FC47-8C37-BC9AC7C551F2}"/>
              </a:ext>
            </a:extLst>
          </p:cNvPr>
          <p:cNvSpPr>
            <a:spLocks noGrp="1"/>
          </p:cNvSpPr>
          <p:nvPr>
            <p:ph type="ctrTitle"/>
          </p:nvPr>
        </p:nvSpPr>
        <p:spPr>
          <a:xfrm>
            <a:off x="1915127" y="1201450"/>
            <a:ext cx="8361229" cy="2098226"/>
          </a:xfrm>
        </p:spPr>
        <p:txBody>
          <a:bodyPr>
            <a:normAutofit/>
          </a:bodyPr>
          <a:lstStyle/>
          <a:p>
            <a:r>
              <a:rPr lang="en-US" altLang="zh-Hans" sz="5400" dirty="0">
                <a:latin typeface="Times New Roman" panose="02020603050405020304" pitchFamily="18" charset="0"/>
                <a:cs typeface="Times New Roman" panose="02020603050405020304" pitchFamily="18" charset="0"/>
              </a:rPr>
              <a:t>Examples</a:t>
            </a:r>
          </a:p>
        </p:txBody>
      </p:sp>
      <p:sp>
        <p:nvSpPr>
          <p:cNvPr id="3" name="Subtitle 2">
            <a:extLst>
              <a:ext uri="{FF2B5EF4-FFF2-40B4-BE49-F238E27FC236}">
                <a16:creationId xmlns:a16="http://schemas.microsoft.com/office/drawing/2014/main" id="{FDD36787-FFE1-0946-A070-59C867B8BA86}"/>
              </a:ext>
            </a:extLst>
          </p:cNvPr>
          <p:cNvSpPr>
            <a:spLocks noGrp="1"/>
          </p:cNvSpPr>
          <p:nvPr>
            <p:ph type="subTitle" idx="1"/>
          </p:nvPr>
        </p:nvSpPr>
        <p:spPr/>
        <p:txBody>
          <a:bodyPr/>
          <a:lstStyle/>
          <a:p>
            <a:endParaRPr lang="en-US" dirty="0"/>
          </a:p>
        </p:txBody>
      </p:sp>
      <p:sp>
        <p:nvSpPr>
          <p:cNvPr id="6" name="文本框 5">
            <a:extLst>
              <a:ext uri="{FF2B5EF4-FFF2-40B4-BE49-F238E27FC236}">
                <a16:creationId xmlns:a16="http://schemas.microsoft.com/office/drawing/2014/main" id="{1C6D5FA8-28C4-F74E-8468-1FE5670B8E21}"/>
              </a:ext>
            </a:extLst>
          </p:cNvPr>
          <p:cNvSpPr txBox="1"/>
          <p:nvPr/>
        </p:nvSpPr>
        <p:spPr>
          <a:xfrm>
            <a:off x="6709858" y="605692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292009553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{F4329B53-FAC8-754D-8082-3ABC5B6B37B2}tf10001072</Template>
  <TotalTime>1484</TotalTime>
  <Words>639</Words>
  <Application>Microsoft Macintosh PowerPoint</Application>
  <PresentationFormat>宽屏</PresentationFormat>
  <Paragraphs>72</Paragraphs>
  <Slides>15</Slides>
  <Notes>15</Notes>
  <HiddenSlides>0</HiddenSlides>
  <MMClips>11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15</vt:i4>
      </vt:variant>
    </vt:vector>
  </HeadingPairs>
  <TitlesOfParts>
    <vt:vector size="21" baseType="lpstr">
      <vt:lpstr>等线</vt:lpstr>
      <vt:lpstr>华文楷体</vt:lpstr>
      <vt:lpstr>Calibri</vt:lpstr>
      <vt:lpstr>Franklin Gothic Book</vt:lpstr>
      <vt:lpstr>Times New Roman</vt:lpstr>
      <vt:lpstr>Crop</vt:lpstr>
      <vt:lpstr>Sentiment tagging &amp; keyword extraction of hotel reviews </vt:lpstr>
      <vt:lpstr>Outline</vt:lpstr>
      <vt:lpstr>Introduction</vt:lpstr>
      <vt:lpstr>Motivation</vt:lpstr>
      <vt:lpstr>Download</vt:lpstr>
      <vt:lpstr>Usage of the software</vt:lpstr>
      <vt:lpstr>Run the Program</vt:lpstr>
      <vt:lpstr>User Interface</vt:lpstr>
      <vt:lpstr>Examples</vt:lpstr>
      <vt:lpstr>Example 1</vt:lpstr>
      <vt:lpstr>Example 2</vt:lpstr>
      <vt:lpstr>Example 3</vt:lpstr>
      <vt:lpstr>Example 4</vt:lpstr>
      <vt:lpstr>Example 5</vt:lpstr>
      <vt:lpstr>Thanks for watching</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mining graduate school admission</dc:title>
  <dc:creator>Microsoft Office User</dc:creator>
  <cp:lastModifiedBy>Chen, Pengyu</cp:lastModifiedBy>
  <cp:revision>549</cp:revision>
  <dcterms:created xsi:type="dcterms:W3CDTF">2018-03-30T04:35:47Z</dcterms:created>
  <dcterms:modified xsi:type="dcterms:W3CDTF">2018-05-05T00:18:30Z</dcterms:modified>
</cp:coreProperties>
</file>

<file path=docProps/thumbnail.jpeg>
</file>